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84" r:id="rId2"/>
    <p:sldId id="303" r:id="rId3"/>
    <p:sldId id="283" r:id="rId4"/>
    <p:sldId id="287" r:id="rId5"/>
    <p:sldId id="298" r:id="rId6"/>
    <p:sldId id="299" r:id="rId7"/>
    <p:sldId id="300" r:id="rId8"/>
    <p:sldId id="301" r:id="rId9"/>
    <p:sldId id="296" r:id="rId10"/>
    <p:sldId id="302" r:id="rId11"/>
    <p:sldId id="297" r:id="rId12"/>
    <p:sldId id="304" r:id="rId13"/>
  </p:sldIdLst>
  <p:sldSz cx="9144000" cy="5149850"/>
  <p:notesSz cx="9144000" cy="51498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hv2EdMjGYIkNu968fDu+fYjSTB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10D6F7-D2D4-9E24-0860-D0FA368C3A82}" v="1285" dt="2024-07-31T13:15:18.246"/>
    <p1510:client id="{4539454A-E064-C2E8-AB99-17C1B4435C52}" v="782" dt="2024-07-31T21:42:47.444"/>
    <p1510:client id="{E34B1DEA-72E9-45A9-8392-83F118EE4309}" v="56" dt="2024-07-31T21:47:41.834"/>
  </p1510:revLst>
</p1510:revInfo>
</file>

<file path=ppt/tableStyles.xml><?xml version="1.0" encoding="utf-8"?>
<a:tblStyleLst xmlns:a="http://schemas.openxmlformats.org/drawingml/2006/main" def="{B0F7810E-30E6-447E-AB5D-765BDE4E54A5}">
  <a:tblStyle styleId="{B0F7810E-30E6-447E-AB5D-765BDE4E54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25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25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030538" y="644525"/>
            <a:ext cx="3082925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2478088"/>
            <a:ext cx="7315200" cy="202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4891088"/>
            <a:ext cx="3962400" cy="2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4891088"/>
            <a:ext cx="3962400" cy="2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dt" idx="10"/>
          </p:nvPr>
        </p:nvSpPr>
        <p:spPr>
          <a:xfrm>
            <a:off x="1027700" y="4740549"/>
            <a:ext cx="35443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5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ldNum" idx="12"/>
          </p:nvPr>
        </p:nvSpPr>
        <p:spPr>
          <a:xfrm>
            <a:off x="254259" y="4740549"/>
            <a:ext cx="426721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914400" y="669925"/>
            <a:ext cx="7162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FF79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914400" y="2862092"/>
            <a:ext cx="716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rgbClr val="0033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/>
          <p:nvPr/>
        </p:nvSpPr>
        <p:spPr>
          <a:xfrm>
            <a:off x="914400" y="3717925"/>
            <a:ext cx="71628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rgbClr val="003358"/>
                </a:solidFill>
                <a:latin typeface="Arial"/>
                <a:ea typeface="Arial"/>
                <a:cs typeface="Arial"/>
                <a:sym typeface="Arial"/>
              </a:rPr>
              <a:t>User-centric Analysis of Multimedia Data Group, TU Ilmenau</a:t>
            </a:r>
            <a:endParaRPr sz="1400">
              <a:solidFill>
                <a:srgbClr val="00335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>
                <a:solidFill>
                  <a:srgbClr val="003358"/>
                </a:solidFill>
                <a:latin typeface="Arial"/>
                <a:ea typeface="Arial"/>
                <a:cs typeface="Arial"/>
                <a:sym typeface="Arial"/>
              </a:rPr>
              <a:t>www.tu-ilmenau.de/mt-nam/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dt" idx="10"/>
          </p:nvPr>
        </p:nvSpPr>
        <p:spPr>
          <a:xfrm>
            <a:off x="1027700" y="4740549"/>
            <a:ext cx="35443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5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254259" y="4740549"/>
            <a:ext cx="426721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4800600" y="3032125"/>
            <a:ext cx="397242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0"/>
              </a:spcBef>
              <a:spcAft>
                <a:spcPts val="0"/>
              </a:spcAft>
              <a:buClr>
                <a:srgbClr val="00335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3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2971801" y="3413125"/>
            <a:ext cx="580122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FF79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rmal slide">
  <p:cSld name="Normal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419299" y="243972"/>
            <a:ext cx="830540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dt" idx="10"/>
          </p:nvPr>
        </p:nvSpPr>
        <p:spPr>
          <a:xfrm>
            <a:off x="1027700" y="4740549"/>
            <a:ext cx="38491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254259" y="4740549"/>
            <a:ext cx="426721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9298" y="974725"/>
            <a:ext cx="8305401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0033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0033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Pts val="1600"/>
              <a:buFont typeface="Noto Sans Symbols"/>
              <a:buChar char="−"/>
              <a:defRPr sz="1600" b="0" i="0" u="none" strike="noStrike" cap="none">
                <a:solidFill>
                  <a:srgbClr val="0033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033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033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033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0" y="44964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9525" cap="flat" cmpd="sng">
            <a:solidFill>
              <a:srgbClr val="0074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"/>
          <p:cNvSpPr txBox="1">
            <a:spLocks noGrp="1"/>
          </p:cNvSpPr>
          <p:nvPr>
            <p:ph type="title"/>
          </p:nvPr>
        </p:nvSpPr>
        <p:spPr>
          <a:xfrm>
            <a:off x="419299" y="243972"/>
            <a:ext cx="830540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FF79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1027700" y="4740549"/>
            <a:ext cx="38491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ldNum" idx="12"/>
          </p:nvPr>
        </p:nvSpPr>
        <p:spPr>
          <a:xfrm>
            <a:off x="254259" y="4740549"/>
            <a:ext cx="426721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u="none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u="none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u="none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u="none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u="none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u="none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u="none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u="none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u="none">
                <a:solidFill>
                  <a:srgbClr val="A7B6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4" name="Google Shape;1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14000" y="4590000"/>
            <a:ext cx="1973213" cy="46327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F812-C302-DC0D-AE50-81E995325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99" y="243972"/>
            <a:ext cx="8305401" cy="1615827"/>
          </a:xfrm>
        </p:spPr>
        <p:txBody>
          <a:bodyPr/>
          <a:lstStyle/>
          <a:p>
            <a:pPr marL="457200" indent="-228600" algn="ctr"/>
            <a:r>
              <a:rPr lang="de-DE" sz="3500"/>
              <a:t>VC Seminar Project</a:t>
            </a:r>
            <a:endParaRPr lang="en-US" sz="3500" b="0"/>
          </a:p>
          <a:p>
            <a:pPr marL="457200" indent="-228600" algn="ctr"/>
            <a:r>
              <a:rPr lang="de-DE" sz="3500"/>
              <a:t>Image-</a:t>
            </a:r>
            <a:r>
              <a:rPr lang="de-DE" sz="3500" err="1"/>
              <a:t>Compression</a:t>
            </a:r>
            <a:r>
              <a:rPr lang="de-DE" sz="3500"/>
              <a:t> </a:t>
            </a:r>
            <a:r>
              <a:rPr lang="de-DE" sz="3500" err="1"/>
              <a:t>using</a:t>
            </a:r>
            <a:r>
              <a:rPr lang="de-DE" sz="3500"/>
              <a:t> </a:t>
            </a:r>
            <a:r>
              <a:rPr lang="de-DE" sz="3500" err="1"/>
              <a:t>Lapped</a:t>
            </a:r>
            <a:r>
              <a:rPr lang="de-DE" sz="3500"/>
              <a:t> Transform</a:t>
            </a:r>
            <a:endParaRPr lang="en-US" sz="3500" b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91789D-3F02-9A05-F6AF-5FE7A6D8C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</a:t>
            </a:fld>
            <a:endParaRPr lang="de-D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EAED8B8-A6CE-CEB1-28D9-38A6F7F64262}"/>
              </a:ext>
            </a:extLst>
          </p:cNvPr>
          <p:cNvSpPr txBox="1">
            <a:spLocks/>
          </p:cNvSpPr>
          <p:nvPr/>
        </p:nvSpPr>
        <p:spPr>
          <a:xfrm>
            <a:off x="914400" y="2889086"/>
            <a:ext cx="7159800" cy="686931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200">
                <a:solidFill>
                  <a:schemeClr val="bg2">
                    <a:lumMod val="76000"/>
                  </a:schemeClr>
                </a:solidFill>
              </a:rPr>
              <a:t>Suprabha Ghosh - 64365</a:t>
            </a:r>
            <a:endParaRPr lang="en-US">
              <a:solidFill>
                <a:schemeClr val="bg2">
                  <a:lumMod val="76000"/>
                </a:schemeClr>
              </a:solidFill>
            </a:endParaRPr>
          </a:p>
          <a:p>
            <a:pPr algn="ctr"/>
            <a:r>
              <a:rPr lang="en-GB" sz="1200">
                <a:solidFill>
                  <a:schemeClr val="bg2">
                    <a:lumMod val="76000"/>
                  </a:schemeClr>
                </a:solidFill>
              </a:rPr>
              <a:t>Ismail Artun </a:t>
            </a:r>
            <a:r>
              <a:rPr lang="en-GB" sz="1200" err="1">
                <a:solidFill>
                  <a:schemeClr val="bg2">
                    <a:lumMod val="76000"/>
                  </a:schemeClr>
                </a:solidFill>
              </a:rPr>
              <a:t>Altinel</a:t>
            </a:r>
            <a:r>
              <a:rPr lang="en-GB" sz="1200">
                <a:solidFill>
                  <a:schemeClr val="bg2">
                    <a:lumMod val="76000"/>
                  </a:schemeClr>
                </a:solidFill>
              </a:rPr>
              <a:t> - 64722</a:t>
            </a:r>
          </a:p>
          <a:p>
            <a:pPr algn="ctr"/>
            <a:r>
              <a:rPr lang="en-GB" sz="1200">
                <a:solidFill>
                  <a:schemeClr val="bg2">
                    <a:lumMod val="76000"/>
                  </a:schemeClr>
                </a:solidFill>
              </a:rPr>
              <a:t>Tarun Devidas Ramani - 66160</a:t>
            </a:r>
            <a:endParaRPr lang="en-US" sz="1200">
              <a:solidFill>
                <a:schemeClr val="bg2">
                  <a:lumMod val="76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544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52461-7BBF-42FC-D8A0-10274033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99" y="243972"/>
            <a:ext cx="8305401" cy="461665"/>
          </a:xfrm>
        </p:spPr>
        <p:txBody>
          <a:bodyPr/>
          <a:lstStyle/>
          <a:p>
            <a:r>
              <a:rPr lang="de-DE" err="1"/>
              <a:t>Learned</a:t>
            </a:r>
            <a:r>
              <a:rPr lang="de-DE"/>
              <a:t> </a:t>
            </a:r>
            <a:r>
              <a:rPr lang="de-DE" err="1"/>
              <a:t>Perceptual</a:t>
            </a:r>
            <a:r>
              <a:rPr lang="de-DE"/>
              <a:t> Image Patch </a:t>
            </a:r>
            <a:r>
              <a:rPr lang="de-DE" err="1"/>
              <a:t>Similarity</a:t>
            </a:r>
            <a:endParaRPr lang="de-DE" b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51940-7E3F-E630-6C3E-1F575D9A5F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10</a:t>
            </a:fld>
            <a:endParaRPr lang="de-DE"/>
          </a:p>
        </p:txBody>
      </p:sp>
      <p:pic>
        <p:nvPicPr>
          <p:cNvPr id="4" name="Picture 3" descr="A screenshot of a file&#10;&#10;Description automatically generated">
            <a:extLst>
              <a:ext uri="{FF2B5EF4-FFF2-40B4-BE49-F238E27FC236}">
                <a16:creationId xmlns:a16="http://schemas.microsoft.com/office/drawing/2014/main" id="{D7FCD8A8-5087-BA07-F1D2-39E436FC3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90" y="1021913"/>
            <a:ext cx="3356098" cy="26563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2EE8586B-EEEA-88E7-F421-7C50FA4B0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367" y="979539"/>
            <a:ext cx="3377600" cy="26698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AFABFD-2FF0-D7D8-4998-7ACE84E3EFA0}"/>
              </a:ext>
            </a:extLst>
          </p:cNvPr>
          <p:cNvSpPr txBox="1"/>
          <p:nvPr/>
        </p:nvSpPr>
        <p:spPr>
          <a:xfrm>
            <a:off x="5714972" y="3871102"/>
            <a:ext cx="1485855" cy="3187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Color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81A04-9B77-A89A-A254-BF217581183C}"/>
              </a:ext>
            </a:extLst>
          </p:cNvPr>
          <p:cNvSpPr txBox="1"/>
          <p:nvPr/>
        </p:nvSpPr>
        <p:spPr>
          <a:xfrm>
            <a:off x="1684638" y="3870068"/>
            <a:ext cx="1485855" cy="3187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Grayscale</a:t>
            </a:r>
          </a:p>
        </p:txBody>
      </p:sp>
    </p:spTree>
    <p:extLst>
      <p:ext uri="{BB962C8B-B14F-4D97-AF65-F5344CB8AC3E}">
        <p14:creationId xmlns:p14="http://schemas.microsoft.com/office/powerpoint/2010/main" val="1224467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326D-5715-E55C-D951-3F9738EAD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Task 4: Listening Experiment Management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97BFF-24C1-01C9-03B6-94647F0A03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747BB-8E0A-1E41-4F38-56F44384F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298" y="974725"/>
            <a:ext cx="8304045" cy="3352800"/>
          </a:xfrm>
        </p:spPr>
        <p:txBody>
          <a:bodyPr/>
          <a:lstStyle/>
          <a:p>
            <a:pPr>
              <a:buFont typeface="Wingdings"/>
              <a:buChar char="§"/>
            </a:pPr>
            <a:r>
              <a:rPr lang="de-DE" b="1" err="1"/>
              <a:t>Findings</a:t>
            </a:r>
            <a:endParaRPr lang="de-DE" err="1"/>
          </a:p>
          <a:p>
            <a:pPr lvl="1">
              <a:buSzPts val="1800"/>
              <a:buFont typeface="Courier New"/>
              <a:buChar char="o"/>
            </a:pPr>
            <a:r>
              <a:rPr lang="de-DE"/>
              <a:t>DCT </a:t>
            </a:r>
            <a:r>
              <a:rPr lang="de-DE" err="1"/>
              <a:t>provides</a:t>
            </a:r>
            <a:r>
              <a:rPr lang="de-DE"/>
              <a:t> </a:t>
            </a:r>
            <a:r>
              <a:rPr lang="de-DE" err="1"/>
              <a:t>higher</a:t>
            </a:r>
            <a:r>
              <a:rPr lang="de-DE"/>
              <a:t> </a:t>
            </a:r>
            <a:r>
              <a:rPr lang="de-DE" err="1"/>
              <a:t>compression</a:t>
            </a:r>
            <a:r>
              <a:rPr lang="de-DE"/>
              <a:t> but </a:t>
            </a:r>
            <a:r>
              <a:rPr lang="de-DE" err="1"/>
              <a:t>may</a:t>
            </a:r>
            <a:r>
              <a:rPr lang="de-DE"/>
              <a:t> </a:t>
            </a:r>
            <a:r>
              <a:rPr lang="de-DE" err="1"/>
              <a:t>introduce</a:t>
            </a:r>
            <a:r>
              <a:rPr lang="de-DE"/>
              <a:t> </a:t>
            </a:r>
            <a:r>
              <a:rPr lang="de-DE" err="1"/>
              <a:t>artifacts</a:t>
            </a:r>
            <a:endParaRPr lang="de-DE"/>
          </a:p>
          <a:p>
            <a:pPr lvl="1">
              <a:buSzPts val="1800"/>
              <a:buFont typeface="Courier New"/>
              <a:buChar char="o"/>
            </a:pPr>
            <a:r>
              <a:rPr lang="de-DE" err="1"/>
              <a:t>Lapped</a:t>
            </a:r>
            <a:r>
              <a:rPr lang="de-DE"/>
              <a:t> Transform </a:t>
            </a:r>
            <a:r>
              <a:rPr lang="de-DE" err="1"/>
              <a:t>balances</a:t>
            </a:r>
            <a:r>
              <a:rPr lang="de-DE"/>
              <a:t> </a:t>
            </a:r>
            <a:r>
              <a:rPr lang="de-DE" err="1"/>
              <a:t>compression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visual</a:t>
            </a:r>
            <a:r>
              <a:rPr lang="de-DE"/>
              <a:t> </a:t>
            </a:r>
            <a:r>
              <a:rPr lang="de-DE" err="1"/>
              <a:t>quality</a:t>
            </a:r>
          </a:p>
          <a:p>
            <a:pPr>
              <a:buFont typeface="Wingdings"/>
              <a:buChar char="§"/>
            </a:pPr>
            <a:endParaRPr lang="de-DE"/>
          </a:p>
          <a:p>
            <a:r>
              <a:rPr lang="de-DE" b="1" err="1"/>
              <a:t>Recommendation</a:t>
            </a:r>
          </a:p>
          <a:p>
            <a:pPr lvl="1">
              <a:buFont typeface="Courier New,monospace"/>
              <a:buChar char="o"/>
            </a:pPr>
            <a:r>
              <a:rPr lang="de-DE"/>
              <a:t>Use </a:t>
            </a:r>
            <a:r>
              <a:rPr lang="de-DE" err="1"/>
              <a:t>Lapped</a:t>
            </a:r>
            <a:r>
              <a:rPr lang="de-DE"/>
              <a:t> Transform </a:t>
            </a:r>
            <a:r>
              <a:rPr lang="de-DE" err="1"/>
              <a:t>for</a:t>
            </a:r>
            <a:r>
              <a:rPr lang="de-DE"/>
              <a:t> high </a:t>
            </a:r>
            <a:r>
              <a:rPr lang="de-DE" err="1"/>
              <a:t>visual</a:t>
            </a:r>
            <a:r>
              <a:rPr lang="de-DE"/>
              <a:t> </a:t>
            </a:r>
            <a:r>
              <a:rPr lang="de-DE" err="1"/>
              <a:t>quality</a:t>
            </a:r>
          </a:p>
          <a:p>
            <a:pPr lvl="1">
              <a:buFont typeface="Courier New,monospace"/>
              <a:buChar char="o"/>
            </a:pPr>
            <a:r>
              <a:rPr lang="de-DE" err="1"/>
              <a:t>Choose</a:t>
            </a:r>
            <a:r>
              <a:rPr lang="de-DE"/>
              <a:t> DCT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smaller</a:t>
            </a:r>
            <a:r>
              <a:rPr lang="de-DE"/>
              <a:t> </a:t>
            </a:r>
            <a:r>
              <a:rPr lang="de-DE" err="1"/>
              <a:t>file</a:t>
            </a:r>
            <a:r>
              <a:rPr lang="de-DE"/>
              <a:t> </a:t>
            </a:r>
            <a:r>
              <a:rPr lang="de-DE" err="1"/>
              <a:t>sizes</a:t>
            </a:r>
          </a:p>
        </p:txBody>
      </p:sp>
    </p:spTree>
    <p:extLst>
      <p:ext uri="{BB962C8B-B14F-4D97-AF65-F5344CB8AC3E}">
        <p14:creationId xmlns:p14="http://schemas.microsoft.com/office/powerpoint/2010/main" val="2146690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F812-C302-DC0D-AE50-81E995325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07" y="1019821"/>
            <a:ext cx="8305401" cy="538609"/>
          </a:xfrm>
        </p:spPr>
        <p:txBody>
          <a:bodyPr/>
          <a:lstStyle/>
          <a:p>
            <a:pPr marL="457200" indent="-228600" algn="ctr"/>
            <a:r>
              <a:rPr lang="de-DE" sz="3500" err="1"/>
              <a:t>Thank</a:t>
            </a:r>
            <a:r>
              <a:rPr lang="de-DE" sz="3500"/>
              <a:t> </a:t>
            </a:r>
            <a:r>
              <a:rPr lang="de-DE" sz="3500" err="1"/>
              <a:t>You</a:t>
            </a:r>
            <a:endParaRPr lang="en-US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91789D-3F02-9A05-F6AF-5FE7A6D8C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12</a:t>
            </a:fld>
            <a:endParaRPr lang="de-D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EAED8B8-A6CE-CEB1-28D9-38A6F7F64262}"/>
              </a:ext>
            </a:extLst>
          </p:cNvPr>
          <p:cNvSpPr txBox="1">
            <a:spLocks/>
          </p:cNvSpPr>
          <p:nvPr/>
        </p:nvSpPr>
        <p:spPr>
          <a:xfrm>
            <a:off x="914400" y="2889086"/>
            <a:ext cx="7159800" cy="686931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200">
                <a:solidFill>
                  <a:schemeClr val="bg2">
                    <a:lumMod val="76000"/>
                  </a:schemeClr>
                </a:solidFill>
              </a:rPr>
              <a:t>Suprabha Ghosh - 64365</a:t>
            </a:r>
            <a:endParaRPr lang="en-US">
              <a:solidFill>
                <a:schemeClr val="bg2">
                  <a:lumMod val="76000"/>
                </a:schemeClr>
              </a:solidFill>
            </a:endParaRPr>
          </a:p>
          <a:p>
            <a:pPr algn="ctr"/>
            <a:r>
              <a:rPr lang="en-GB" sz="1200">
                <a:solidFill>
                  <a:schemeClr val="bg2">
                    <a:lumMod val="76000"/>
                  </a:schemeClr>
                </a:solidFill>
              </a:rPr>
              <a:t>Ismail Artun </a:t>
            </a:r>
            <a:r>
              <a:rPr lang="en-GB" sz="1200" err="1">
                <a:solidFill>
                  <a:schemeClr val="bg2">
                    <a:lumMod val="76000"/>
                  </a:schemeClr>
                </a:solidFill>
              </a:rPr>
              <a:t>Altinel</a:t>
            </a:r>
            <a:r>
              <a:rPr lang="en-GB" sz="1200">
                <a:solidFill>
                  <a:schemeClr val="bg2">
                    <a:lumMod val="76000"/>
                  </a:schemeClr>
                </a:solidFill>
              </a:rPr>
              <a:t> - 64722</a:t>
            </a:r>
          </a:p>
          <a:p>
            <a:pPr algn="ctr"/>
            <a:r>
              <a:rPr lang="en-GB" sz="1200">
                <a:solidFill>
                  <a:schemeClr val="bg2">
                    <a:lumMod val="76000"/>
                  </a:schemeClr>
                </a:solidFill>
              </a:rPr>
              <a:t>Tarun Devidas Ramani - 66160</a:t>
            </a:r>
            <a:endParaRPr lang="en-US" sz="1200">
              <a:solidFill>
                <a:schemeClr val="bg2">
                  <a:lumMod val="76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47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F812-C302-DC0D-AE50-81E995325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99" y="243972"/>
            <a:ext cx="8305401" cy="461665"/>
          </a:xfrm>
        </p:spPr>
        <p:txBody>
          <a:bodyPr/>
          <a:lstStyle/>
          <a:p>
            <a:r>
              <a:rPr lang="de-DE" err="1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91789D-3F02-9A05-F6AF-5FE7A6D8C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C036F-1241-99F0-065B-6BAF1018A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298" y="974725"/>
            <a:ext cx="8301756" cy="2631536"/>
          </a:xfrm>
        </p:spPr>
        <p:txBody>
          <a:bodyPr/>
          <a:lstStyle/>
          <a:p>
            <a:r>
              <a:rPr lang="de-DE" b="1"/>
              <a:t>Goal</a:t>
            </a:r>
            <a:r>
              <a:rPr lang="de-DE"/>
              <a:t>: Analyze and </a:t>
            </a:r>
            <a:r>
              <a:rPr lang="de-DE" err="1"/>
              <a:t>compare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performance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DCT and </a:t>
            </a:r>
            <a:r>
              <a:rPr lang="de-DE" err="1"/>
              <a:t>Lapped</a:t>
            </a:r>
            <a:r>
              <a:rPr lang="de-DE"/>
              <a:t> Transform in </a:t>
            </a:r>
            <a:r>
              <a:rPr lang="de-DE" err="1"/>
              <a:t>terms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compression</a:t>
            </a:r>
            <a:r>
              <a:rPr lang="de-DE"/>
              <a:t> </a:t>
            </a:r>
            <a:r>
              <a:rPr lang="de-DE" err="1"/>
              <a:t>efficiency</a:t>
            </a:r>
            <a:r>
              <a:rPr lang="de-DE"/>
              <a:t> and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quality</a:t>
            </a:r>
          </a:p>
          <a:p>
            <a:endParaRPr lang="de-DE"/>
          </a:p>
          <a:p>
            <a:r>
              <a:rPr lang="de-DE" b="1"/>
              <a:t>Key </a:t>
            </a:r>
            <a:r>
              <a:rPr lang="de-DE" b="1" err="1"/>
              <a:t>Matrics</a:t>
            </a:r>
            <a:endParaRPr lang="de-DE" b="1"/>
          </a:p>
          <a:p>
            <a:pPr lvl="1">
              <a:buSzPts val="1800"/>
              <a:buAutoNum type="arabicPeriod"/>
            </a:pPr>
            <a:r>
              <a:rPr lang="de-DE" err="1"/>
              <a:t>Compression</a:t>
            </a:r>
            <a:r>
              <a:rPr lang="de-DE"/>
              <a:t> Ratio: </a:t>
            </a:r>
            <a:r>
              <a:rPr lang="de-DE" err="1"/>
              <a:t>Measures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reduction</a:t>
            </a:r>
            <a:r>
              <a:rPr lang="de-DE"/>
              <a:t> </a:t>
            </a:r>
            <a:r>
              <a:rPr lang="de-DE" err="1"/>
              <a:t>effectiveness</a:t>
            </a:r>
            <a:endParaRPr lang="de-DE"/>
          </a:p>
          <a:p>
            <a:pPr lvl="1">
              <a:buSzPts val="1800"/>
              <a:buAutoNum type="arabicPeriod"/>
            </a:pPr>
            <a:r>
              <a:rPr lang="de-DE"/>
              <a:t>LPIPS: </a:t>
            </a:r>
            <a:r>
              <a:rPr lang="de-DE" err="1"/>
              <a:t>Assesses</a:t>
            </a:r>
            <a:r>
              <a:rPr lang="de-DE"/>
              <a:t> </a:t>
            </a:r>
            <a:r>
              <a:rPr lang="de-DE" err="1"/>
              <a:t>perceptual</a:t>
            </a:r>
            <a:r>
              <a:rPr lang="de-DE"/>
              <a:t> </a:t>
            </a:r>
            <a:r>
              <a:rPr lang="de-DE" err="1"/>
              <a:t>quality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comparing</a:t>
            </a:r>
            <a:r>
              <a:rPr lang="de-DE"/>
              <a:t> </a:t>
            </a:r>
            <a:r>
              <a:rPr lang="de-DE" err="1"/>
              <a:t>deep</a:t>
            </a:r>
            <a:r>
              <a:rPr lang="de-DE"/>
              <a:t> feature </a:t>
            </a:r>
            <a:r>
              <a:rPr lang="de-DE" err="1"/>
              <a:t>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20945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975A-81CB-057E-7B8F-E1147484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99" y="243972"/>
            <a:ext cx="8305401" cy="461665"/>
          </a:xfrm>
        </p:spPr>
        <p:txBody>
          <a:bodyPr/>
          <a:lstStyle/>
          <a:p>
            <a:r>
              <a:rPr lang="de-DE" err="1"/>
              <a:t>Discrete</a:t>
            </a:r>
            <a:r>
              <a:rPr lang="de-DE"/>
              <a:t> </a:t>
            </a:r>
            <a:r>
              <a:rPr lang="de-DE" err="1"/>
              <a:t>Cosine</a:t>
            </a:r>
            <a:r>
              <a:rPr lang="de-DE"/>
              <a:t> Transform (DCT)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34C77-3D79-2390-7387-35D05F1E1C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559EE-1BCB-DF85-F24B-0A1CDF257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DCT </a:t>
            </a:r>
            <a:r>
              <a:rPr lang="de-DE" err="1"/>
              <a:t>Logic</a:t>
            </a:r>
            <a:endParaRPr lang="en-US" err="1"/>
          </a:p>
          <a:p>
            <a:pPr lvl="1">
              <a:buFont typeface="Courier New,monospace"/>
              <a:buChar char="o"/>
            </a:pPr>
            <a:r>
              <a:rPr lang="de-DE" err="1"/>
              <a:t>Converts</a:t>
            </a:r>
            <a:r>
              <a:rPr lang="de-DE"/>
              <a:t> </a:t>
            </a:r>
            <a:r>
              <a:rPr lang="de-DE" err="1"/>
              <a:t>spatial</a:t>
            </a:r>
            <a:r>
              <a:rPr lang="de-DE"/>
              <a:t> </a:t>
            </a:r>
            <a:r>
              <a:rPr lang="de-DE" err="1"/>
              <a:t>domain</a:t>
            </a:r>
            <a:r>
              <a:rPr lang="de-DE"/>
              <a:t> (</a:t>
            </a:r>
            <a:r>
              <a:rPr lang="de-DE" err="1"/>
              <a:t>pixels</a:t>
            </a:r>
            <a:r>
              <a:rPr lang="de-DE"/>
              <a:t>)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frequency</a:t>
            </a:r>
            <a:r>
              <a:rPr lang="de-DE"/>
              <a:t> </a:t>
            </a:r>
            <a:r>
              <a:rPr lang="de-DE" err="1"/>
              <a:t>domain</a:t>
            </a:r>
          </a:p>
          <a:p>
            <a:pPr lvl="1">
              <a:buFont typeface="Courier New,monospace"/>
              <a:buChar char="o"/>
            </a:pPr>
            <a:r>
              <a:rPr lang="de-DE" err="1"/>
              <a:t>Concentrates</a:t>
            </a:r>
            <a:r>
              <a:rPr lang="de-DE"/>
              <a:t> </a:t>
            </a:r>
            <a:r>
              <a:rPr lang="de-DE" err="1"/>
              <a:t>important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in </a:t>
            </a:r>
            <a:r>
              <a:rPr lang="de-DE" err="1"/>
              <a:t>lower</a:t>
            </a:r>
            <a:r>
              <a:rPr lang="de-DE"/>
              <a:t> </a:t>
            </a:r>
            <a:r>
              <a:rPr lang="de-DE" err="1"/>
              <a:t>frequencies</a:t>
            </a:r>
            <a:endParaRPr lang="de-DE"/>
          </a:p>
          <a:p>
            <a:pPr lvl="1">
              <a:buFont typeface="Courier New,monospace"/>
              <a:buChar char="o"/>
            </a:pPr>
            <a:r>
              <a:rPr lang="de-DE" err="1"/>
              <a:t>Quantizes</a:t>
            </a:r>
            <a:r>
              <a:rPr lang="de-DE"/>
              <a:t> </a:t>
            </a:r>
            <a:r>
              <a:rPr lang="de-DE" err="1"/>
              <a:t>coefficients</a:t>
            </a:r>
            <a:r>
              <a:rPr lang="de-DE"/>
              <a:t>, </a:t>
            </a:r>
            <a:r>
              <a:rPr lang="de-DE" err="1"/>
              <a:t>compressing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reducing</a:t>
            </a:r>
            <a:r>
              <a:rPr lang="de-DE"/>
              <a:t> </a:t>
            </a:r>
            <a:r>
              <a:rPr lang="de-DE" err="1"/>
              <a:t>less</a:t>
            </a:r>
            <a:r>
              <a:rPr lang="de-DE"/>
              <a:t> </a:t>
            </a:r>
            <a:r>
              <a:rPr lang="de-DE" err="1"/>
              <a:t>important</a:t>
            </a:r>
            <a:r>
              <a:rPr lang="de-DE"/>
              <a:t> </a:t>
            </a:r>
            <a:r>
              <a:rPr lang="de-DE" err="1"/>
              <a:t>components</a:t>
            </a:r>
            <a:endParaRPr lang="de-DE"/>
          </a:p>
          <a:p>
            <a:pPr lvl="1">
              <a:buFont typeface="Courier New"/>
              <a:buChar char="o"/>
            </a:pPr>
            <a:endParaRPr lang="de-DE"/>
          </a:p>
          <a:p>
            <a:r>
              <a:rPr lang="de-DE"/>
              <a:t>Code </a:t>
            </a:r>
            <a:r>
              <a:rPr lang="de-DE" err="1"/>
              <a:t>Logic</a:t>
            </a:r>
            <a:endParaRPr lang="de-DE"/>
          </a:p>
          <a:p>
            <a:pPr lvl="1">
              <a:buFont typeface="Courier New"/>
              <a:buChar char="o"/>
            </a:pPr>
            <a:r>
              <a:rPr lang="de-DE"/>
              <a:t>Loads and </a:t>
            </a:r>
            <a:r>
              <a:rPr lang="de-DE" err="1"/>
              <a:t>converts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float32.</a:t>
            </a:r>
          </a:p>
          <a:p>
            <a:pPr lvl="1">
              <a:buFont typeface="Courier New"/>
              <a:buChar char="o"/>
            </a:pPr>
            <a:r>
              <a:rPr lang="de-DE" b="1"/>
              <a:t>Clipping and </a:t>
            </a:r>
            <a:r>
              <a:rPr lang="de-DE" b="1" err="1"/>
              <a:t>Saving</a:t>
            </a:r>
            <a:r>
              <a:rPr lang="de-DE"/>
              <a:t>: </a:t>
            </a:r>
            <a:r>
              <a:rPr lang="de-DE" err="1"/>
              <a:t>Ensures</a:t>
            </a:r>
            <a:r>
              <a:rPr lang="de-DE"/>
              <a:t> valid </a:t>
            </a:r>
            <a:r>
              <a:rPr lang="de-DE" err="1"/>
              <a:t>pixel</a:t>
            </a:r>
            <a:r>
              <a:rPr lang="de-DE"/>
              <a:t> </a:t>
            </a:r>
            <a:r>
              <a:rPr lang="de-DE" err="1"/>
              <a:t>values</a:t>
            </a:r>
            <a:r>
              <a:rPr lang="de-DE"/>
              <a:t>, </a:t>
            </a:r>
            <a:r>
              <a:rPr lang="de-DE" err="1"/>
              <a:t>converts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uint8, and </a:t>
            </a:r>
            <a:r>
              <a:rPr lang="de-DE" err="1"/>
              <a:t>saves</a:t>
            </a:r>
            <a:r>
              <a:rPr lang="de-DE"/>
              <a:t>.</a:t>
            </a:r>
          </a:p>
          <a:p>
            <a:pPr lvl="1">
              <a:buSzPts val="1800"/>
              <a:buFont typeface="Courier New"/>
              <a:buChar char="o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260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52461-7BBF-42FC-D8A0-10274033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99" y="243972"/>
            <a:ext cx="8305401" cy="461665"/>
          </a:xfrm>
        </p:spPr>
        <p:txBody>
          <a:bodyPr/>
          <a:lstStyle/>
          <a:p>
            <a:r>
              <a:rPr lang="de-DE" err="1"/>
              <a:t>Discrete</a:t>
            </a:r>
            <a:r>
              <a:rPr lang="de-DE"/>
              <a:t> </a:t>
            </a:r>
            <a:r>
              <a:rPr lang="de-DE" err="1"/>
              <a:t>Cosine</a:t>
            </a:r>
            <a:r>
              <a:rPr lang="de-DE"/>
              <a:t> Transform (DCT)</a:t>
            </a:r>
            <a:endParaRPr lang="de-DE" b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51940-7E3F-E630-6C3E-1F575D9A5F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</a:t>
            </a:fld>
            <a:endParaRPr lang="de-DE"/>
          </a:p>
        </p:txBody>
      </p:sp>
      <p:pic>
        <p:nvPicPr>
          <p:cNvPr id="4" name="Picture 3" descr="A collage of different images&#10;&#10;Description automatically generated">
            <a:extLst>
              <a:ext uri="{FF2B5EF4-FFF2-40B4-BE49-F238E27FC236}">
                <a16:creationId xmlns:a16="http://schemas.microsoft.com/office/drawing/2014/main" id="{D7FCD8A8-5087-BA07-F1D2-39E436FC3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02" y="1029970"/>
            <a:ext cx="3532797" cy="3086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collage of different pictures of sailboats&#10;&#10;Description automatically generated">
            <a:extLst>
              <a:ext uri="{FF2B5EF4-FFF2-40B4-BE49-F238E27FC236}">
                <a16:creationId xmlns:a16="http://schemas.microsoft.com/office/drawing/2014/main" id="{2EE8586B-EEEA-88E7-F421-7C50FA4B0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029" y="1031001"/>
            <a:ext cx="3910938" cy="3086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26064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975A-81CB-057E-7B8F-E1147484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99" y="243972"/>
            <a:ext cx="8305401" cy="461665"/>
          </a:xfrm>
        </p:spPr>
        <p:txBody>
          <a:bodyPr/>
          <a:lstStyle/>
          <a:p>
            <a:r>
              <a:rPr lang="de-DE" err="1"/>
              <a:t>Lapped</a:t>
            </a:r>
            <a:r>
              <a:rPr lang="de-DE"/>
              <a:t> Transform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34C77-3D79-2390-7387-35D05F1E1C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559EE-1BCB-DF85-F24B-0A1CDF257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/>
              <a:t>Purpose</a:t>
            </a:r>
            <a:r>
              <a:rPr lang="de-DE"/>
              <a:t>: </a:t>
            </a:r>
            <a:r>
              <a:rPr lang="de-DE" err="1"/>
              <a:t>Reduces</a:t>
            </a:r>
            <a:r>
              <a:rPr lang="de-DE"/>
              <a:t> </a:t>
            </a:r>
            <a:r>
              <a:rPr lang="de-DE" err="1"/>
              <a:t>block</a:t>
            </a:r>
            <a:r>
              <a:rPr lang="de-DE"/>
              <a:t> </a:t>
            </a:r>
            <a:r>
              <a:rPr lang="de-DE" err="1"/>
              <a:t>artifacts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overlapping</a:t>
            </a:r>
            <a:r>
              <a:rPr lang="de-DE"/>
              <a:t> </a:t>
            </a:r>
            <a:r>
              <a:rPr lang="de-DE" err="1"/>
              <a:t>blocks</a:t>
            </a:r>
          </a:p>
          <a:p>
            <a:endParaRPr lang="de-DE"/>
          </a:p>
          <a:p>
            <a:r>
              <a:rPr lang="de-DE" b="1" err="1"/>
              <a:t>Overlapping</a:t>
            </a:r>
            <a:r>
              <a:rPr lang="de-DE" b="1"/>
              <a:t> Blocks</a:t>
            </a:r>
            <a:r>
              <a:rPr lang="de-DE"/>
              <a:t>: </a:t>
            </a:r>
            <a:r>
              <a:rPr lang="de-DE" err="1"/>
              <a:t>Smooths</a:t>
            </a:r>
            <a:r>
              <a:rPr lang="de-DE"/>
              <a:t> </a:t>
            </a:r>
            <a:r>
              <a:rPr lang="de-DE" err="1"/>
              <a:t>transitions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blocks</a:t>
            </a:r>
          </a:p>
          <a:p>
            <a:endParaRPr lang="de-DE"/>
          </a:p>
          <a:p>
            <a:r>
              <a:rPr lang="de-DE" b="1" err="1"/>
              <a:t>Frequency</a:t>
            </a:r>
            <a:r>
              <a:rPr lang="de-DE" b="1"/>
              <a:t> Domain</a:t>
            </a:r>
            <a:r>
              <a:rPr lang="de-DE"/>
              <a:t>: Transforms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, </a:t>
            </a:r>
            <a:r>
              <a:rPr lang="de-DE" err="1"/>
              <a:t>focusing</a:t>
            </a:r>
            <a:r>
              <a:rPr lang="de-DE"/>
              <a:t> on </a:t>
            </a:r>
            <a:r>
              <a:rPr lang="de-DE" err="1"/>
              <a:t>low</a:t>
            </a:r>
            <a:r>
              <a:rPr lang="de-DE"/>
              <a:t> </a:t>
            </a:r>
            <a:r>
              <a:rPr lang="de-DE" err="1"/>
              <a:t>frequencies</a:t>
            </a:r>
          </a:p>
          <a:p>
            <a:endParaRPr lang="de-DE"/>
          </a:p>
          <a:p>
            <a:r>
              <a:rPr lang="de-DE" b="1" err="1"/>
              <a:t>Redundancy</a:t>
            </a:r>
            <a:r>
              <a:rPr lang="de-DE" b="1"/>
              <a:t> </a:t>
            </a:r>
            <a:r>
              <a:rPr lang="de-DE" b="1" err="1"/>
              <a:t>Reduction</a:t>
            </a:r>
            <a:r>
              <a:rPr lang="de-DE"/>
              <a:t>: </a:t>
            </a:r>
            <a:r>
              <a:rPr lang="de-DE" err="1"/>
              <a:t>Efficient</a:t>
            </a:r>
            <a:r>
              <a:rPr lang="de-DE"/>
              <a:t> </a:t>
            </a:r>
            <a:r>
              <a:rPr lang="de-DE" err="1"/>
              <a:t>compression</a:t>
            </a:r>
            <a:r>
              <a:rPr lang="de-DE"/>
              <a:t>, high </a:t>
            </a:r>
            <a:r>
              <a:rPr lang="de-DE" err="1"/>
              <a:t>visual</a:t>
            </a:r>
            <a:r>
              <a:rPr lang="de-DE"/>
              <a:t> </a:t>
            </a:r>
            <a:r>
              <a:rPr lang="de-DE" err="1"/>
              <a:t>quality</a:t>
            </a:r>
          </a:p>
          <a:p>
            <a:endParaRPr lang="de-DE"/>
          </a:p>
          <a:p>
            <a:r>
              <a:rPr lang="de-DE" b="1"/>
              <a:t>Code </a:t>
            </a:r>
            <a:r>
              <a:rPr lang="de-DE" b="1" err="1"/>
              <a:t>Steps</a:t>
            </a:r>
            <a:r>
              <a:rPr lang="de-DE"/>
              <a:t>: Load, </a:t>
            </a:r>
            <a:r>
              <a:rPr lang="de-DE" err="1"/>
              <a:t>pad</a:t>
            </a:r>
            <a:r>
              <a:rPr lang="de-DE"/>
              <a:t>, DCT, inverse DCT, </a:t>
            </a:r>
            <a:r>
              <a:rPr lang="de-DE" err="1"/>
              <a:t>average</a:t>
            </a:r>
            <a:r>
              <a:rPr lang="de-DE"/>
              <a:t>, save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2600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52461-7BBF-42FC-D8A0-10274033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99" y="243972"/>
            <a:ext cx="8305401" cy="461665"/>
          </a:xfrm>
        </p:spPr>
        <p:txBody>
          <a:bodyPr/>
          <a:lstStyle/>
          <a:p>
            <a:r>
              <a:rPr lang="de-DE" err="1"/>
              <a:t>Lapped</a:t>
            </a:r>
            <a:r>
              <a:rPr lang="de-DE"/>
              <a:t> Transform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51940-7E3F-E630-6C3E-1F575D9A5F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</a:t>
            </a:fld>
            <a:endParaRPr lang="de-DE"/>
          </a:p>
        </p:txBody>
      </p:sp>
      <p:pic>
        <p:nvPicPr>
          <p:cNvPr id="4" name="Picture 3" descr="A collage of different images&#10;&#10;Description automatically generated">
            <a:extLst>
              <a:ext uri="{FF2B5EF4-FFF2-40B4-BE49-F238E27FC236}">
                <a16:creationId xmlns:a16="http://schemas.microsoft.com/office/drawing/2014/main" id="{D7FCD8A8-5087-BA07-F1D2-39E436FC3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90" y="1029970"/>
            <a:ext cx="3404421" cy="3086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collage of different images of sailboats&#10;&#10;Description automatically generated">
            <a:extLst>
              <a:ext uri="{FF2B5EF4-FFF2-40B4-BE49-F238E27FC236}">
                <a16:creationId xmlns:a16="http://schemas.microsoft.com/office/drawing/2014/main" id="{2EE8586B-EEEA-88E7-F421-7C50FA4B0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367" y="1031001"/>
            <a:ext cx="3514261" cy="3086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52114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975A-81CB-057E-7B8F-E1147484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99" y="243972"/>
            <a:ext cx="8305401" cy="461665"/>
          </a:xfrm>
        </p:spPr>
        <p:txBody>
          <a:bodyPr/>
          <a:lstStyle/>
          <a:p>
            <a:r>
              <a:rPr lang="de-DE" err="1"/>
              <a:t>Compression</a:t>
            </a:r>
            <a:r>
              <a:rPr lang="de-DE"/>
              <a:t> Ratio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34C77-3D79-2390-7387-35D05F1E1C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559EE-1BCB-DF85-F24B-0A1CDF257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/>
              <a:t>Definition</a:t>
            </a:r>
            <a:r>
              <a:rPr lang="de-DE"/>
              <a:t>: </a:t>
            </a:r>
            <a:r>
              <a:rPr lang="de-DE" err="1"/>
              <a:t>Measures</a:t>
            </a:r>
            <a:r>
              <a:rPr lang="de-DE"/>
              <a:t> </a:t>
            </a:r>
            <a:r>
              <a:rPr lang="de-DE" err="1"/>
              <a:t>compression</a:t>
            </a:r>
            <a:r>
              <a:rPr lang="de-DE"/>
              <a:t>; </a:t>
            </a:r>
            <a:r>
              <a:rPr lang="de-DE" err="1"/>
              <a:t>ratio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original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compressed</a:t>
            </a:r>
            <a:r>
              <a:rPr lang="de-DE"/>
              <a:t> </a:t>
            </a:r>
            <a:r>
              <a:rPr lang="de-DE" err="1"/>
              <a:t>file</a:t>
            </a:r>
            <a:r>
              <a:rPr lang="de-DE"/>
              <a:t> </a:t>
            </a:r>
            <a:r>
              <a:rPr lang="de-DE" err="1"/>
              <a:t>size</a:t>
            </a:r>
          </a:p>
          <a:p>
            <a:endParaRPr lang="de-DE"/>
          </a:p>
          <a:p>
            <a:r>
              <a:rPr lang="de-DE" b="1" err="1"/>
              <a:t>Importance</a:t>
            </a:r>
            <a:r>
              <a:rPr lang="de-DE"/>
              <a:t>: </a:t>
            </a:r>
            <a:r>
              <a:rPr lang="de-DE" err="1"/>
              <a:t>Evaluates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reduction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storage</a:t>
            </a:r>
            <a:r>
              <a:rPr lang="de-DE"/>
              <a:t> and </a:t>
            </a:r>
            <a:r>
              <a:rPr lang="de-DE" err="1"/>
              <a:t>transmission</a:t>
            </a:r>
          </a:p>
          <a:p>
            <a:endParaRPr lang="de-DE"/>
          </a:p>
          <a:p>
            <a:r>
              <a:rPr lang="de-DE" b="1"/>
              <a:t>Code </a:t>
            </a:r>
            <a:r>
              <a:rPr lang="de-DE" b="1" err="1"/>
              <a:t>Logic</a:t>
            </a:r>
            <a:r>
              <a:rPr lang="de-DE"/>
              <a:t>: </a:t>
            </a:r>
            <a:r>
              <a:rPr lang="de-DE" err="1"/>
              <a:t>Iterate</a:t>
            </a:r>
            <a:r>
              <a:rPr lang="de-DE"/>
              <a:t> </a:t>
            </a:r>
            <a:r>
              <a:rPr lang="de-DE" err="1"/>
              <a:t>files</a:t>
            </a:r>
            <a:r>
              <a:rPr lang="de-DE"/>
              <a:t>, </a:t>
            </a:r>
            <a:r>
              <a:rPr lang="de-DE" err="1"/>
              <a:t>get</a:t>
            </a:r>
            <a:r>
              <a:rPr lang="de-DE"/>
              <a:t> </a:t>
            </a:r>
            <a:r>
              <a:rPr lang="de-DE" err="1"/>
              <a:t>sizes</a:t>
            </a:r>
            <a:r>
              <a:rPr lang="de-DE"/>
              <a:t>, </a:t>
            </a:r>
            <a:r>
              <a:rPr lang="de-DE" err="1"/>
              <a:t>calculate</a:t>
            </a:r>
            <a:r>
              <a:rPr lang="de-DE"/>
              <a:t> DCT and </a:t>
            </a:r>
            <a:r>
              <a:rPr lang="de-DE" err="1"/>
              <a:t>Lapped</a:t>
            </a:r>
            <a:r>
              <a:rPr lang="de-DE"/>
              <a:t> Transform </a:t>
            </a:r>
            <a:r>
              <a:rPr lang="de-DE" err="1"/>
              <a:t>ratios</a:t>
            </a:r>
          </a:p>
          <a:p>
            <a:endParaRPr lang="de-DE"/>
          </a:p>
          <a:p>
            <a:r>
              <a:rPr lang="de-DE" b="1"/>
              <a:t>Output</a:t>
            </a:r>
            <a:r>
              <a:rPr lang="de-DE"/>
              <a:t>: List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filenames</a:t>
            </a:r>
            <a:r>
              <a:rPr lang="de-DE"/>
              <a:t>, </a:t>
            </a:r>
            <a:r>
              <a:rPr lang="de-DE" err="1"/>
              <a:t>sizes</a:t>
            </a:r>
            <a:r>
              <a:rPr lang="de-DE"/>
              <a:t>, and </a:t>
            </a:r>
            <a:r>
              <a:rPr lang="de-DE" err="1"/>
              <a:t>ratios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737986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975A-81CB-057E-7B8F-E1147484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99" y="243972"/>
            <a:ext cx="8305401" cy="461665"/>
          </a:xfrm>
        </p:spPr>
        <p:txBody>
          <a:bodyPr/>
          <a:lstStyle/>
          <a:p>
            <a:r>
              <a:rPr lang="de-DE" err="1"/>
              <a:t>Compression</a:t>
            </a:r>
            <a:r>
              <a:rPr lang="de-DE"/>
              <a:t> Ratio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34C77-3D79-2390-7387-35D05F1E1C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8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3C28E-7867-8BEC-8968-07311C82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49" y="2689807"/>
            <a:ext cx="5471457" cy="16593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FBEE8F-4B62-C672-48B1-D7A35617F287}"/>
              </a:ext>
            </a:extLst>
          </p:cNvPr>
          <p:cNvSpPr txBox="1"/>
          <p:nvPr/>
        </p:nvSpPr>
        <p:spPr>
          <a:xfrm>
            <a:off x="6226643" y="2224026"/>
            <a:ext cx="1485855" cy="3187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Grayscale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58E65-46AF-2BE0-0C84-8D87C3DC1445}"/>
              </a:ext>
            </a:extLst>
          </p:cNvPr>
          <p:cNvSpPr txBox="1"/>
          <p:nvPr/>
        </p:nvSpPr>
        <p:spPr>
          <a:xfrm>
            <a:off x="6226398" y="4031842"/>
            <a:ext cx="1485855" cy="3187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Color Images</a:t>
            </a:r>
          </a:p>
        </p:txBody>
      </p:sp>
      <p:pic>
        <p:nvPicPr>
          <p:cNvPr id="4" name="Resim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2021A2BF-B74B-182E-F081-A11DEADA4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41" y="884935"/>
            <a:ext cx="5645684" cy="16577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2972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326D-5715-E55C-D951-3F9738EAD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Learned</a:t>
            </a:r>
            <a:r>
              <a:rPr lang="de-DE"/>
              <a:t> </a:t>
            </a:r>
            <a:r>
              <a:rPr lang="de-DE" err="1"/>
              <a:t>Perceptual</a:t>
            </a:r>
            <a:r>
              <a:rPr lang="de-DE"/>
              <a:t> Image Patch </a:t>
            </a:r>
            <a:r>
              <a:rPr lang="de-DE" err="1"/>
              <a:t>Similarity</a:t>
            </a:r>
            <a:endParaRPr lang="en-US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97BFF-24C1-01C9-03B6-94647F0A03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9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747BB-8E0A-1E41-4F38-56F44384F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298" y="974725"/>
            <a:ext cx="8304045" cy="3352800"/>
          </a:xfrm>
        </p:spPr>
        <p:txBody>
          <a:bodyPr/>
          <a:lstStyle/>
          <a:p>
            <a:r>
              <a:rPr lang="de-DE" err="1"/>
              <a:t>Measures</a:t>
            </a:r>
            <a:r>
              <a:rPr lang="de-DE"/>
              <a:t> </a:t>
            </a:r>
            <a:r>
              <a:rPr lang="de-DE" err="1"/>
              <a:t>perceptual</a:t>
            </a:r>
            <a:r>
              <a:rPr lang="de-DE"/>
              <a:t> </a:t>
            </a:r>
            <a:r>
              <a:rPr lang="de-DE" err="1"/>
              <a:t>similarity</a:t>
            </a:r>
            <a:r>
              <a:rPr lang="de-DE"/>
              <a:t>; </a:t>
            </a:r>
            <a:r>
              <a:rPr lang="de-DE" err="1"/>
              <a:t>lower</a:t>
            </a:r>
            <a:r>
              <a:rPr lang="de-DE"/>
              <a:t> </a:t>
            </a:r>
            <a:r>
              <a:rPr lang="de-DE" err="1"/>
              <a:t>values</a:t>
            </a:r>
            <a:r>
              <a:rPr lang="de-DE"/>
              <a:t> </a:t>
            </a:r>
            <a:r>
              <a:rPr lang="de-DE" err="1"/>
              <a:t>indicate</a:t>
            </a:r>
            <a:r>
              <a:rPr lang="de-DE"/>
              <a:t> </a:t>
            </a:r>
            <a:r>
              <a:rPr lang="de-DE" err="1"/>
              <a:t>higher</a:t>
            </a:r>
            <a:r>
              <a:rPr lang="de-DE"/>
              <a:t> </a:t>
            </a:r>
            <a:r>
              <a:rPr lang="de-DE" err="1"/>
              <a:t>similarity</a:t>
            </a:r>
            <a:endParaRPr lang="de-DE"/>
          </a:p>
          <a:p>
            <a:endParaRPr lang="de-DE"/>
          </a:p>
          <a:p>
            <a:r>
              <a:rPr lang="de-DE" err="1"/>
              <a:t>Compares</a:t>
            </a:r>
            <a:r>
              <a:rPr lang="de-DE"/>
              <a:t> </a:t>
            </a:r>
            <a:r>
              <a:rPr lang="de-DE" err="1"/>
              <a:t>features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images</a:t>
            </a:r>
            <a:r>
              <a:rPr lang="de-DE"/>
              <a:t> </a:t>
            </a:r>
            <a:r>
              <a:rPr lang="de-DE" err="1"/>
              <a:t>using</a:t>
            </a:r>
            <a:r>
              <a:rPr lang="de-DE"/>
              <a:t> a </a:t>
            </a:r>
            <a:r>
              <a:rPr lang="de-DE" err="1"/>
              <a:t>neural</a:t>
            </a:r>
            <a:r>
              <a:rPr lang="de-DE"/>
              <a:t> network</a:t>
            </a:r>
          </a:p>
          <a:p>
            <a:endParaRPr lang="de-DE"/>
          </a:p>
          <a:p>
            <a:r>
              <a:rPr lang="de-DE" err="1"/>
              <a:t>Calculates</a:t>
            </a:r>
            <a:r>
              <a:rPr lang="de-DE"/>
              <a:t> LPIPS score </a:t>
            </a:r>
            <a:r>
              <a:rPr lang="de-DE" err="1"/>
              <a:t>based</a:t>
            </a:r>
            <a:r>
              <a:rPr lang="de-DE"/>
              <a:t> on feature </a:t>
            </a:r>
            <a:r>
              <a:rPr lang="de-DE" err="1"/>
              <a:t>map</a:t>
            </a:r>
            <a:r>
              <a:rPr lang="de-DE"/>
              <a:t> </a:t>
            </a:r>
            <a:r>
              <a:rPr lang="de-DE" err="1"/>
              <a:t>differences</a:t>
            </a:r>
            <a:endParaRPr lang="de-DE"/>
          </a:p>
          <a:p>
            <a:endParaRPr lang="de-DE"/>
          </a:p>
          <a:p>
            <a:r>
              <a:rPr lang="de-DE"/>
              <a:t>Initialize, </a:t>
            </a:r>
            <a:r>
              <a:rPr lang="de-DE" err="1"/>
              <a:t>process</a:t>
            </a:r>
            <a:r>
              <a:rPr lang="de-DE"/>
              <a:t> </a:t>
            </a:r>
            <a:r>
              <a:rPr lang="de-DE" err="1"/>
              <a:t>images</a:t>
            </a:r>
            <a:r>
              <a:rPr lang="de-DE"/>
              <a:t>, </a:t>
            </a:r>
            <a:r>
              <a:rPr lang="de-DE" err="1"/>
              <a:t>compute</a:t>
            </a:r>
            <a:r>
              <a:rPr lang="de-DE"/>
              <a:t> LPIPS, and </a:t>
            </a:r>
            <a:r>
              <a:rPr lang="de-DE" err="1"/>
              <a:t>store</a:t>
            </a:r>
            <a:r>
              <a:rPr lang="de-DE"/>
              <a:t> </a:t>
            </a:r>
            <a:r>
              <a:rPr lang="de-DE" err="1"/>
              <a:t>results</a:t>
            </a:r>
            <a:endParaRPr lang="de-DE"/>
          </a:p>
          <a:p>
            <a:endParaRPr lang="de-DE"/>
          </a:p>
          <a:p>
            <a:r>
              <a:rPr lang="de-DE"/>
              <a:t>Returns a </a:t>
            </a:r>
            <a:r>
              <a:rPr lang="de-DE" err="1"/>
              <a:t>DataFrame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filenames</a:t>
            </a:r>
            <a:r>
              <a:rPr lang="de-DE"/>
              <a:t> and LPIPS </a:t>
            </a:r>
            <a:r>
              <a:rPr lang="de-DE" err="1"/>
              <a:t>scores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924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u T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VC Seminar Project Image-Compression using Lapped Transform</vt:lpstr>
      <vt:lpstr>Introduction</vt:lpstr>
      <vt:lpstr>Discrete Cosine Transform (DCT)</vt:lpstr>
      <vt:lpstr>Discrete Cosine Transform (DCT)</vt:lpstr>
      <vt:lpstr>Lapped Transform</vt:lpstr>
      <vt:lpstr>Lapped Transform</vt:lpstr>
      <vt:lpstr>Compression Ratio</vt:lpstr>
      <vt:lpstr>Compression Ratio</vt:lpstr>
      <vt:lpstr>Learned Perceptual Image Patch Similarity</vt:lpstr>
      <vt:lpstr>Learned Perceptual Image Patch Similarity</vt:lpstr>
      <vt:lpstr>Task 4: Listening Experiment Management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matthias.hirth@tu-ilmenau.de</dc:creator>
  <cp:revision>3</cp:revision>
  <dcterms:created xsi:type="dcterms:W3CDTF">2019-03-07T11:58:08Z</dcterms:created>
  <dcterms:modified xsi:type="dcterms:W3CDTF">2024-07-31T21:50:33Z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2019-03-07T00:00:00Z</vt:filetime>
  </property>
  <property fmtid="{D5CDD505-2E9C-101B-9397-08002B2CF9AE}" pid="3" name="Creator">
    <vt:lpwstr>Adobe InDesign CC 2017 (Macintosh)</vt:lpwstr>
  </property>
  <property fmtid="{D5CDD505-2E9C-101B-9397-08002B2CF9AE}" pid="4" name="LastSaved">
    <vt:filetime>2019-03-07T00:00:00Z</vt:filetime>
  </property>
</Properties>
</file>